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12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02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01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35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12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68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3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05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4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69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F5B01-4AE0-4649-9D5B-C17046FE27DE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EBD60-80A2-4C7C-8025-77D6E564C6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27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20701"/>
            <a:ext cx="9144000" cy="469899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168400"/>
            <a:ext cx="9144000" cy="4089400"/>
          </a:xfrm>
        </p:spPr>
        <p:txBody>
          <a:bodyPr>
            <a:normAutofit/>
          </a:bodyPr>
          <a:lstStyle/>
          <a:p>
            <a:pPr algn="just"/>
            <a:endParaRPr lang="ru-RU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производство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211070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Общие условия судебного </a:t>
            </a:r>
            <a:r>
              <a:rPr lang="ru-RU" b="1" dirty="0" smtClean="0"/>
              <a:t>разбирательства (гл. 35 УПК РФ)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89100"/>
            <a:ext cx="10515600" cy="4487863"/>
          </a:xfrm>
        </p:spPr>
        <p:txBody>
          <a:bodyPr>
            <a:normAutofit/>
          </a:bodyPr>
          <a:lstStyle/>
          <a:p>
            <a:r>
              <a:rPr lang="ru-RU" sz="3600" dirty="0"/>
              <a:t>1) равенство прав сторон в судебном заседании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2) непосредственность и устность; </a:t>
            </a:r>
            <a:endParaRPr lang="ru-RU" sz="3600" dirty="0" smtClean="0"/>
          </a:p>
          <a:p>
            <a:r>
              <a:rPr lang="ru-RU" sz="3600" dirty="0" smtClean="0"/>
              <a:t>3</a:t>
            </a:r>
            <a:r>
              <a:rPr lang="ru-RU" sz="3600" dirty="0"/>
              <a:t>) </a:t>
            </a:r>
            <a:r>
              <a:rPr lang="ru-RU" sz="3600" dirty="0" smtClean="0"/>
              <a:t>гласность;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4) неизменность состава суда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5) производство судебного разбирательства </a:t>
            </a:r>
            <a:r>
              <a:rPr lang="ru-RU" sz="3600" dirty="0" smtClean="0"/>
              <a:t>только </a:t>
            </a:r>
            <a:r>
              <a:rPr lang="ru-RU" sz="3600" dirty="0"/>
              <a:t>в отношении лиц, преданных суду, и только в пределах предъявленного им обвинения. </a:t>
            </a:r>
          </a:p>
        </p:txBody>
      </p:sp>
    </p:spTree>
    <p:extLst>
      <p:ext uri="{BB962C8B-B14F-4D97-AF65-F5344CB8AC3E}">
        <p14:creationId xmlns:p14="http://schemas.microsoft.com/office/powerpoint/2010/main" val="3396895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0" y="339725"/>
            <a:ext cx="10833100" cy="5238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Закрытое судебное разбирательство допускается в случаях (ст. 241 УПК РФ):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4737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) разбирательство уголовного дела в суде может привести к </a:t>
            </a:r>
            <a:r>
              <a:rPr lang="ru-RU" dirty="0" smtClean="0"/>
              <a:t>разглашению </a:t>
            </a:r>
            <a:r>
              <a:rPr lang="ru-RU" dirty="0"/>
              <a:t>государственной или иной охраняемой федеральным законом тайны;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2</a:t>
            </a:r>
            <a:r>
              <a:rPr lang="ru-RU" dirty="0"/>
              <a:t>) рассматриваются уголовные дела о преступлениях, совершенных лицами, не достигшими возраста шестнадцати лет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3) рассмотрение уголовных дел о преступлениях против половой неприкосновенности и половой свободы </a:t>
            </a:r>
            <a:r>
              <a:rPr lang="ru-RU" dirty="0" smtClean="0"/>
              <a:t>личности </a:t>
            </a:r>
            <a:r>
              <a:rPr lang="ru-RU" dirty="0"/>
              <a:t>и других преступлениях может привести к разглашению сведений об интимных сторонах жизни участников уголовного судопроизводства либо сведений, унижающих их честь и достоинство;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) этого требуют интересы обеспечения безопасности участников судебного разбирательства, их </a:t>
            </a:r>
            <a:r>
              <a:rPr lang="ru-RU" dirty="0" smtClean="0"/>
              <a:t>близких </a:t>
            </a:r>
            <a:r>
              <a:rPr lang="ru-RU" dirty="0"/>
              <a:t>родственников, родственников или близких лиц. </a:t>
            </a:r>
          </a:p>
        </p:txBody>
      </p:sp>
    </p:spTree>
    <p:extLst>
      <p:ext uri="{BB962C8B-B14F-4D97-AF65-F5344CB8AC3E}">
        <p14:creationId xmlns:p14="http://schemas.microsoft.com/office/powerpoint/2010/main" val="53138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/>
              <a:t>Неизменность состава суда </a:t>
            </a:r>
            <a:endParaRPr lang="ru-RU" sz="3600" dirty="0"/>
          </a:p>
          <a:p>
            <a:pPr algn="just"/>
            <a:r>
              <a:rPr lang="ru-RU" sz="3600" dirty="0" smtClean="0"/>
              <a:t>Каждое </a:t>
            </a:r>
            <a:r>
              <a:rPr lang="ru-RU" sz="3600" dirty="0"/>
              <a:t>дело должно быть рассмотрено одним и тем же судьей или одним и тем же составом суда (ч. 1 ст. 242 УПК РФ). </a:t>
            </a:r>
            <a:endParaRPr lang="ru-RU" sz="3600" dirty="0" smtClean="0"/>
          </a:p>
          <a:p>
            <a:pPr algn="just"/>
            <a:r>
              <a:rPr lang="ru-RU" sz="3600" dirty="0" smtClean="0"/>
              <a:t>Если </a:t>
            </a:r>
            <a:r>
              <a:rPr lang="ru-RU" sz="3600" dirty="0"/>
              <a:t>кто-то из судей лишен возможности продолжать участвовать в заседании, он заменяется другим судьей, а судебное заседание начинается сначала (ч. 2 ст. 241 УПК РФ). </a:t>
            </a:r>
          </a:p>
        </p:txBody>
      </p:sp>
    </p:spTree>
    <p:extLst>
      <p:ext uri="{BB962C8B-B14F-4D97-AF65-F5344CB8AC3E}">
        <p14:creationId xmlns:p14="http://schemas.microsoft.com/office/powerpoint/2010/main" val="3606729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Пределы судебного разбирательства (ст. 252 УПК РФ)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>
            <a:normAutofit/>
          </a:bodyPr>
          <a:lstStyle/>
          <a:p>
            <a:pPr algn="just"/>
            <a:r>
              <a:rPr lang="ru-RU" sz="3600" dirty="0"/>
              <a:t>Судебное разбирательство проводится только в отношении </a:t>
            </a:r>
            <a:r>
              <a:rPr lang="ru-RU" sz="3600" dirty="0" smtClean="0"/>
              <a:t>подсудимого </a:t>
            </a:r>
            <a:r>
              <a:rPr lang="ru-RU" sz="3600" dirty="0"/>
              <a:t>и лишь по предъявленному ему </a:t>
            </a:r>
            <a:r>
              <a:rPr lang="ru-RU" sz="3600" dirty="0" smtClean="0"/>
              <a:t>обвинению.</a:t>
            </a:r>
          </a:p>
          <a:p>
            <a:pPr algn="just"/>
            <a:r>
              <a:rPr lang="ru-RU" sz="3600" dirty="0" smtClean="0"/>
              <a:t>Изменение </a:t>
            </a:r>
            <a:r>
              <a:rPr lang="ru-RU" sz="3600" dirty="0"/>
              <a:t>обвинения в судебном разбирательстве допускается, если этим не ухудшается положение подсудимого и не нарушается его право на защиту. 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32457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Порядок судебного разбирательства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Судебное разбирательство состоит из пяти частей: </a:t>
            </a:r>
            <a:endParaRPr lang="ru-RU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4000" dirty="0" smtClean="0"/>
              <a:t>подготовительной</a:t>
            </a:r>
            <a:r>
              <a:rPr lang="ru-RU" sz="4000" dirty="0"/>
              <a:t>, </a:t>
            </a:r>
            <a:endParaRPr lang="ru-RU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4000" dirty="0" smtClean="0"/>
              <a:t>судебного </a:t>
            </a:r>
            <a:r>
              <a:rPr lang="ru-RU" sz="4000" dirty="0"/>
              <a:t>следствия, </a:t>
            </a:r>
            <a:endParaRPr lang="ru-RU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4000" dirty="0" smtClean="0"/>
              <a:t>прения </a:t>
            </a:r>
            <a:r>
              <a:rPr lang="ru-RU" sz="4000" dirty="0"/>
              <a:t>сторон и обмена репликами, </a:t>
            </a:r>
            <a:endParaRPr lang="ru-RU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4000" dirty="0" smtClean="0"/>
              <a:t>последнего </a:t>
            </a:r>
            <a:r>
              <a:rPr lang="ru-RU" sz="4000" dirty="0"/>
              <a:t>слова </a:t>
            </a:r>
            <a:r>
              <a:rPr lang="ru-RU" sz="4000" dirty="0" smtClean="0"/>
              <a:t>подсудимого</a:t>
            </a:r>
            <a:r>
              <a:rPr lang="ru-RU" sz="4000" dirty="0"/>
              <a:t>, </a:t>
            </a:r>
            <a:endParaRPr lang="ru-RU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4000" dirty="0" smtClean="0"/>
              <a:t>постановления </a:t>
            </a:r>
            <a:r>
              <a:rPr lang="ru-RU" sz="4000" dirty="0"/>
              <a:t>и провозглашения приговора. </a:t>
            </a:r>
          </a:p>
        </p:txBody>
      </p:sp>
    </p:spTree>
    <p:extLst>
      <p:ext uri="{BB962C8B-B14F-4D97-AF65-F5344CB8AC3E}">
        <p14:creationId xmlns:p14="http://schemas.microsoft.com/office/powerpoint/2010/main" val="1806957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Подготовительная часть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740400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Подготовительная </a:t>
            </a:r>
            <a:r>
              <a:rPr lang="ru-RU" i="1" dirty="0"/>
              <a:t>часть </a:t>
            </a:r>
            <a:r>
              <a:rPr lang="ru-RU" dirty="0"/>
              <a:t>ведется председательствующим. </a:t>
            </a:r>
            <a:endParaRPr lang="ru-RU" dirty="0" smtClean="0"/>
          </a:p>
          <a:p>
            <a:pPr algn="just"/>
            <a:r>
              <a:rPr lang="ru-RU" dirty="0"/>
              <a:t>Председательствующий открывает судебное заседание и объявляет, какое уголовное дело подлежит разбирательству (ст. 261 УПК РФ). </a:t>
            </a:r>
            <a:endParaRPr lang="ru-RU" dirty="0" smtClean="0"/>
          </a:p>
          <a:p>
            <a:pPr algn="just"/>
            <a:r>
              <a:rPr lang="ru-RU" dirty="0" smtClean="0"/>
              <a:t>Затем </a:t>
            </a:r>
            <a:r>
              <a:rPr lang="ru-RU" dirty="0"/>
              <a:t>он проверяет по докладу секретаря явку лиц, вызванных в </a:t>
            </a:r>
            <a:r>
              <a:rPr lang="ru-RU" dirty="0" smtClean="0"/>
              <a:t>судебное </a:t>
            </a:r>
            <a:r>
              <a:rPr lang="ru-RU" dirty="0"/>
              <a:t>заседание (ст. 262 УПК РФ), </a:t>
            </a:r>
            <a:endParaRPr lang="ru-RU" dirty="0" smtClean="0"/>
          </a:p>
          <a:p>
            <a:pPr algn="just"/>
            <a:r>
              <a:rPr lang="ru-RU" dirty="0" smtClean="0"/>
              <a:t>Разъясняет </a:t>
            </a:r>
            <a:r>
              <a:rPr lang="ru-RU" dirty="0"/>
              <a:t>переводчику его права и </a:t>
            </a:r>
            <a:r>
              <a:rPr lang="ru-RU" dirty="0" smtClean="0"/>
              <a:t>ответственность </a:t>
            </a:r>
            <a:r>
              <a:rPr lang="ru-RU" dirty="0"/>
              <a:t>(ст. 263 УПК РФ). </a:t>
            </a:r>
          </a:p>
          <a:p>
            <a:pPr algn="just"/>
            <a:r>
              <a:rPr lang="ru-RU" dirty="0"/>
              <a:t>Явившиеся свидетели до начала их допроса удаляются из зала судебного </a:t>
            </a:r>
            <a:r>
              <a:rPr lang="ru-RU" dirty="0" smtClean="0"/>
              <a:t>заседания </a:t>
            </a:r>
            <a:r>
              <a:rPr lang="ru-RU" dirty="0"/>
              <a:t>(ст. 264 УПК РФ). </a:t>
            </a:r>
            <a:endParaRPr lang="ru-RU" dirty="0" smtClean="0"/>
          </a:p>
          <a:p>
            <a:pPr algn="just"/>
            <a:r>
              <a:rPr lang="ru-RU" dirty="0" smtClean="0"/>
              <a:t>Устанавливает личность подсудимого и своевременность вручения ему обвинительного заключения</a:t>
            </a:r>
          </a:p>
          <a:p>
            <a:pPr algn="just"/>
            <a:r>
              <a:rPr lang="ru-RU" dirty="0" smtClean="0"/>
              <a:t>Объявляет состав суда, других участников судебного разбирательства, разъясняет им права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619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5877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Судебное следствие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algn="just"/>
            <a:r>
              <a:rPr lang="ru-RU" sz="3600" b="1" i="1" dirty="0"/>
              <a:t>Судебное следствие </a:t>
            </a:r>
            <a:r>
              <a:rPr lang="ru-RU" sz="3600" dirty="0"/>
              <a:t>— центральная часть стадии судебного разбирательства. Оно представляет собой процесс отстаивания сторонами своих утверждений; стороны предъявляют доказательства и исследуют их. </a:t>
            </a:r>
            <a:endParaRPr lang="ru-RU" sz="3600" dirty="0" smtClean="0"/>
          </a:p>
          <a:p>
            <a:pPr algn="just"/>
            <a:r>
              <a:rPr lang="ru-RU" sz="3600" dirty="0"/>
              <a:t>Судебное следствие имеет </a:t>
            </a:r>
            <a:r>
              <a:rPr lang="ru-RU" sz="3600" b="1" dirty="0"/>
              <a:t>целью</a:t>
            </a:r>
            <a:r>
              <a:rPr lang="ru-RU" sz="3600" dirty="0"/>
              <a:t> только </a:t>
            </a:r>
            <a:r>
              <a:rPr lang="ru-RU" sz="3600" dirty="0" smtClean="0"/>
              <a:t>предоставление </a:t>
            </a:r>
            <a:r>
              <a:rPr lang="ru-RU" sz="3600" dirty="0"/>
              <a:t>и исследование доказательств, для обсуждения и оценки их </a:t>
            </a:r>
            <a:r>
              <a:rPr lang="ru-RU" sz="3600" dirty="0" smtClean="0"/>
              <a:t>установлены </a:t>
            </a:r>
            <a:r>
              <a:rPr lang="ru-RU" sz="3600" dirty="0"/>
              <a:t>законом судебные прения. </a:t>
            </a:r>
          </a:p>
        </p:txBody>
      </p:sp>
    </p:spTree>
    <p:extLst>
      <p:ext uri="{BB962C8B-B14F-4D97-AF65-F5344CB8AC3E}">
        <p14:creationId xmlns:p14="http://schemas.microsoft.com/office/powerpoint/2010/main" val="3378907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342"/>
          </a:xfrm>
        </p:spPr>
        <p:txBody>
          <a:bodyPr>
            <a:noAutofit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Начало </a:t>
            </a: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судебного 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следствия (ст. 273 УПК РФ)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4667"/>
            <a:ext cx="10515600" cy="482229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1</a:t>
            </a:r>
            <a:r>
              <a:rPr lang="ru-RU" sz="3200" dirty="0"/>
              <a:t>. Судебное следствие начинается с изложения государственным обвинителем предъявленного подсудимому обвинения, а по уголовным делам частного обвинения - с изложения заявления частным обвинителем.</a:t>
            </a:r>
          </a:p>
          <a:p>
            <a:pPr marL="0" indent="0" algn="just">
              <a:buNone/>
            </a:pPr>
            <a:r>
              <a:rPr lang="ru-RU" sz="3200" dirty="0"/>
              <a:t>2. Председательствующий опрашивает подсудимого, понятно ли ему обвинение, признает ли он себя виновным и желает ли он или его защитник выразить свое отношение к предъявленному обвинению.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827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6333" y="152400"/>
            <a:ext cx="10515600" cy="914400"/>
          </a:xfrm>
        </p:spPr>
        <p:txBody>
          <a:bodyPr>
            <a:noAutofit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Порядок </a:t>
            </a: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исследования 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доказательств (ст. 274 УПК РФ)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571067"/>
          </a:xfrm>
        </p:spPr>
        <p:txBody>
          <a:bodyPr>
            <a:normAutofit/>
          </a:bodyPr>
          <a:lstStyle/>
          <a:p>
            <a:pPr algn="just"/>
            <a:r>
              <a:rPr lang="ru-RU" sz="3000" dirty="0" smtClean="0"/>
              <a:t>1</a:t>
            </a:r>
            <a:r>
              <a:rPr lang="ru-RU" sz="3000" dirty="0"/>
              <a:t>. Очередность исследования доказательств определяется стороной, представляющей доказательства суду.</a:t>
            </a:r>
          </a:p>
          <a:p>
            <a:pPr algn="just"/>
            <a:r>
              <a:rPr lang="ru-RU" sz="3000" dirty="0"/>
              <a:t>2. Первой представляет доказательства сторона обвинения. После исследования доказательств, представленных стороной обвинения, исследуются доказательства, представленные стороной защиты.</a:t>
            </a:r>
          </a:p>
          <a:p>
            <a:pPr algn="just"/>
            <a:r>
              <a:rPr lang="ru-RU" sz="3000" dirty="0"/>
              <a:t>3. </a:t>
            </a:r>
            <a:r>
              <a:rPr lang="ru-RU" sz="3000" dirty="0" smtClean="0"/>
              <a:t>С </a:t>
            </a:r>
            <a:r>
              <a:rPr lang="ru-RU" sz="3000" dirty="0"/>
              <a:t>разрешения председательствующего подсудимый вправе давать показания в любой момент судебного следствия.</a:t>
            </a:r>
          </a:p>
          <a:p>
            <a:pPr algn="just"/>
            <a:r>
              <a:rPr lang="ru-RU" sz="3000" dirty="0"/>
              <a:t>4. Если в уголовном деле участвует несколько подсудимых, то очередность представления ими доказательств определяется судом с учетом мнения сторон.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288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7667" y="551393"/>
            <a:ext cx="10515600" cy="31220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Прения сторон, обмен репликами и последнее слово подсудимого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3067"/>
            <a:ext cx="10515600" cy="53678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 </a:t>
            </a:r>
            <a:r>
              <a:rPr lang="ru-RU" dirty="0" smtClean="0"/>
              <a:t>1</a:t>
            </a:r>
            <a:r>
              <a:rPr lang="ru-RU" dirty="0"/>
              <a:t>. Прения сторон состоят из речей обвинителя и защитника. При отсутствии защитника в прениях сторон участвует подсудимый.</a:t>
            </a:r>
          </a:p>
          <a:p>
            <a:pPr marL="0" indent="0" algn="just">
              <a:buNone/>
            </a:pPr>
            <a:r>
              <a:rPr lang="ru-RU" dirty="0"/>
              <a:t>2. В прениях сторон могут также участвовать потерпевший и его представитель. Гражданский истец, гражданский ответчик, их представители, подсудимый вправе ходатайствовать об участии в прениях сторон.</a:t>
            </a:r>
          </a:p>
          <a:p>
            <a:pPr marL="0" indent="0" algn="just">
              <a:buNone/>
            </a:pPr>
            <a:r>
              <a:rPr lang="ru-RU" dirty="0"/>
              <a:t>3. Последовательность выступлений участников прений сторон устанавливается судом. При этом первым во всех случаях выступает обвинитель, а последними - подсудимый и его защитник.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. Участник прений сторон не вправе ссылаться на доказательства, которые не рассматривались в судебном заседании или признаны судом недопустимыми.</a:t>
            </a:r>
          </a:p>
          <a:p>
            <a:pPr marL="0" indent="0" algn="just">
              <a:buNone/>
            </a:pPr>
            <a:r>
              <a:rPr lang="ru-RU" dirty="0"/>
              <a:t>5. Суд не вправе ограничивать продолжительность прений сторон.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6</a:t>
            </a:r>
            <a:r>
              <a:rPr lang="ru-RU" dirty="0"/>
              <a:t>. После произнесения речей всеми участниками прений сторон каждый из них может выступить еще один раз с репликой. Право последней реплики принадлежит подсудимому или его защитнику.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716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22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Назначение судебного заседания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972800" cy="56769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/>
              <a:t>«Обвиняемый, по уголовному делу которого назначено судебное заседание, </a:t>
            </a:r>
            <a:r>
              <a:rPr lang="ru-RU" sz="3200" dirty="0" smtClean="0"/>
              <a:t>именуется </a:t>
            </a:r>
            <a:r>
              <a:rPr lang="ru-RU" sz="3200" dirty="0"/>
              <a:t>подсудимым</a:t>
            </a:r>
            <a:r>
              <a:rPr lang="ru-RU" sz="3200" dirty="0" smtClean="0"/>
              <a:t>» (ч. 2 ст. 47 УПК РФ)</a:t>
            </a:r>
          </a:p>
          <a:p>
            <a:pPr algn="just"/>
            <a:r>
              <a:rPr lang="ru-RU" sz="3200" b="1" i="1" dirty="0"/>
              <a:t>Назначение судебного заседания </a:t>
            </a:r>
            <a:r>
              <a:rPr lang="ru-RU" sz="3200" b="1" dirty="0"/>
              <a:t>по уголовному делу </a:t>
            </a:r>
            <a:r>
              <a:rPr lang="ru-RU" sz="3200" dirty="0"/>
              <a:t>— это стадия уголовного процесса, в которой судья единолично, не предрешая вопроса о виновности обвиняемого, в результате проверки материалов уголовного дела устанавливает наличие или отсутствие достаточных фактических и юридических оснований для вынесения дела в судебное разбирательство и его разрешения по существу, а при установлении таких оснований назначает судебное заседание и выполняет необходимые подготовительные действия для рассмотрения дела в судебном заседании.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418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54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5710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Последнее </a:t>
            </a:r>
            <a:r>
              <a:rPr lang="ru-RU" b="1" dirty="0"/>
              <a:t>слово </a:t>
            </a:r>
            <a:r>
              <a:rPr lang="ru-RU" b="1" dirty="0" smtClean="0"/>
              <a:t>подсудимого (ст.293 УПК РФ)</a:t>
            </a:r>
            <a:endParaRPr lang="ru-RU" dirty="0"/>
          </a:p>
          <a:p>
            <a:pPr marL="0" indent="0" algn="just">
              <a:buNone/>
            </a:pPr>
            <a:r>
              <a:rPr lang="ru-RU" sz="3200" dirty="0" smtClean="0"/>
              <a:t>1</a:t>
            </a:r>
            <a:r>
              <a:rPr lang="ru-RU" sz="3200" dirty="0"/>
              <a:t>. После окончания прений сторон председательствующий предоставляет подсудимому последнее слово, в том числе с использованием систем </a:t>
            </a:r>
            <a:r>
              <a:rPr lang="ru-RU" sz="3200" dirty="0" err="1"/>
              <a:t>видеоконференц</a:t>
            </a:r>
            <a:r>
              <a:rPr lang="ru-RU" sz="3200" dirty="0"/>
              <a:t>-связи. Никакие вопросы к подсудимому во время его последнего слова не допускаются.</a:t>
            </a:r>
          </a:p>
          <a:p>
            <a:pPr marL="0" indent="0" algn="just">
              <a:buNone/>
            </a:pPr>
            <a:r>
              <a:rPr lang="ru-RU" sz="3200" dirty="0" smtClean="0"/>
              <a:t>2</a:t>
            </a:r>
            <a:r>
              <a:rPr lang="ru-RU" sz="3200" dirty="0"/>
              <a:t>. Суд не может ограничивать продолжительность последнего слова подсудимого определенным временем. При этом председательствующий вправе останавливать подсудимого в случаях, когда обстоятельства, излагаемые подсудимым, не имеют отношения к рассматриваемому уголовному делу.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687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83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9733"/>
            <a:ext cx="10515600" cy="534723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Удаление </a:t>
            </a:r>
            <a:r>
              <a:rPr lang="ru-RU" b="1" dirty="0"/>
              <a:t>суда в совещательную комнату для постановления </a:t>
            </a:r>
            <a:r>
              <a:rPr lang="ru-RU" b="1" dirty="0" smtClean="0"/>
              <a:t>приговора (ст.295 УПК РФ)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sz="3600" dirty="0"/>
              <a:t>Заслушав последнее слово подсудимого, суд удаляется в совещательную комнату для постановления приговора, о чем председательствующий объявляет присутствующим в зале судебного заседания.</a:t>
            </a:r>
          </a:p>
          <a:p>
            <a:pPr marL="0" indent="0" algn="just">
              <a:buNone/>
            </a:pPr>
            <a:r>
              <a:rPr lang="ru-RU" sz="3600" dirty="0"/>
              <a:t>2. Перед удалением суда в совещательную комнату участникам судебного разбирательства должно быть объявлено время оглашения приговора.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224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50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ПОСТАНОВЛЕНИЕ ПРИГОВОРА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/>
          <a:lstStyle/>
          <a:p>
            <a:pPr algn="just"/>
            <a:r>
              <a:rPr lang="ru-RU" b="1" i="1" dirty="0"/>
              <a:t>Приговор </a:t>
            </a:r>
            <a:r>
              <a:rPr lang="ru-RU" dirty="0"/>
              <a:t>— решение о невиновности или виновности подсудимого и </a:t>
            </a:r>
            <a:r>
              <a:rPr lang="ru-RU" dirty="0" smtClean="0"/>
              <a:t>назначении </a:t>
            </a:r>
            <a:r>
              <a:rPr lang="ru-RU" dirty="0"/>
              <a:t>ему наказания либо об освобождении его от наказания, вынесенное судом первой </a:t>
            </a:r>
            <a:r>
              <a:rPr lang="ru-RU" dirty="0" smtClean="0"/>
              <a:t> или </a:t>
            </a:r>
            <a:r>
              <a:rPr lang="ru-RU" dirty="0"/>
              <a:t>апелляционной </a:t>
            </a:r>
            <a:r>
              <a:rPr lang="ru-RU" dirty="0" smtClean="0"/>
              <a:t>инстанции </a:t>
            </a:r>
            <a:r>
              <a:rPr lang="ru-RU" dirty="0"/>
              <a:t>(п. 28 ст. 5 УПК РФ). </a:t>
            </a:r>
            <a:endParaRPr lang="ru-RU" dirty="0" smtClean="0"/>
          </a:p>
          <a:p>
            <a:pPr algn="just"/>
            <a:r>
              <a:rPr lang="ru-RU" b="1" dirty="0" smtClean="0"/>
              <a:t>Внутренние свойства </a:t>
            </a:r>
            <a:r>
              <a:rPr lang="ru-RU" dirty="0" smtClean="0"/>
              <a:t>приговора:</a:t>
            </a:r>
          </a:p>
          <a:p>
            <a:pPr algn="just"/>
            <a:r>
              <a:rPr lang="ru-RU" dirty="0" smtClean="0"/>
              <a:t>законность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обоснованность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справедливость </a:t>
            </a:r>
            <a:r>
              <a:rPr lang="ru-RU" dirty="0"/>
              <a:t>приговора (ч. 1 ст. 297 УПК РФ), </a:t>
            </a:r>
            <a:endParaRPr lang="ru-RU" dirty="0" smtClean="0"/>
          </a:p>
          <a:p>
            <a:pPr algn="just"/>
            <a:r>
              <a:rPr lang="ru-RU" b="1" dirty="0" smtClean="0"/>
              <a:t>Внешние свойства </a:t>
            </a:r>
            <a:r>
              <a:rPr lang="ru-RU" dirty="0"/>
              <a:t>— его </a:t>
            </a:r>
            <a:r>
              <a:rPr lang="ru-RU" dirty="0" smtClean="0"/>
              <a:t>исключительность</a:t>
            </a:r>
            <a:r>
              <a:rPr lang="ru-RU" dirty="0"/>
              <a:t>, обязательность, </a:t>
            </a:r>
            <a:r>
              <a:rPr lang="ru-RU" dirty="0" smtClean="0"/>
              <a:t>законная сила </a:t>
            </a:r>
            <a:r>
              <a:rPr lang="ru-RU" dirty="0"/>
              <a:t>(ч. 2 ст. 297 УПК РФ). </a:t>
            </a:r>
          </a:p>
        </p:txBody>
      </p:sp>
    </p:spTree>
    <p:extLst>
      <p:ext uri="{BB962C8B-B14F-4D97-AF65-F5344CB8AC3E}">
        <p14:creationId xmlns:p14="http://schemas.microsoft.com/office/powerpoint/2010/main" val="3650413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60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0532"/>
            <a:ext cx="10515600" cy="567266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Суд постановляет приговор </a:t>
            </a:r>
            <a:r>
              <a:rPr lang="ru-RU" b="1" dirty="0"/>
              <a:t>именем Российской Федерации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постановлении приговора суд в совещательной комнате разрешает </a:t>
            </a:r>
            <a:r>
              <a:rPr lang="ru-RU" b="1" dirty="0"/>
              <a:t>следующие </a:t>
            </a:r>
            <a:r>
              <a:rPr lang="ru-RU" b="1" dirty="0" smtClean="0"/>
              <a:t>вопросы </a:t>
            </a:r>
            <a:r>
              <a:rPr lang="ru-RU" dirty="0" smtClean="0"/>
              <a:t>(ст.299 УПК РФ):</a:t>
            </a:r>
            <a:endParaRPr lang="ru-RU" dirty="0"/>
          </a:p>
          <a:p>
            <a:r>
              <a:rPr lang="ru-RU" dirty="0"/>
              <a:t>1) доказано ли, что имело место деяние, в совершении которого обвиняется подсудимый;</a:t>
            </a:r>
          </a:p>
          <a:p>
            <a:r>
              <a:rPr lang="ru-RU" dirty="0"/>
              <a:t>2) доказано ли, что деяние совершил подсудимый;</a:t>
            </a:r>
          </a:p>
          <a:p>
            <a:r>
              <a:rPr lang="ru-RU" dirty="0"/>
              <a:t>3) является ли это деяние преступлением и какими пунктом, частью, статьей Уголовного кодекса Российской Федерации оно предусмотрено;</a:t>
            </a:r>
          </a:p>
          <a:p>
            <a:r>
              <a:rPr lang="ru-RU" dirty="0"/>
              <a:t>4) виновен ли подсудимый в совершении этого преступления;</a:t>
            </a:r>
          </a:p>
          <a:p>
            <a:r>
              <a:rPr lang="ru-RU" dirty="0"/>
              <a:t>5) подлежит ли подсудимый наказанию за совершенное им преступление;</a:t>
            </a:r>
          </a:p>
          <a:p>
            <a:r>
              <a:rPr lang="ru-RU" dirty="0"/>
              <a:t>6) имеются ли обстоятельства, смягчающие или отягчающие </a:t>
            </a:r>
            <a:r>
              <a:rPr lang="ru-RU" dirty="0" smtClean="0"/>
              <a:t>наказание и др.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85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Виды приговоров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Оправдательный </a:t>
            </a:r>
            <a:r>
              <a:rPr lang="ru-RU" sz="3600" b="1" dirty="0"/>
              <a:t>приговор </a:t>
            </a:r>
            <a:r>
              <a:rPr lang="ru-RU" sz="3600" dirty="0"/>
              <a:t>постановляется в случаях, если:</a:t>
            </a:r>
          </a:p>
          <a:p>
            <a:pPr marL="0" indent="0">
              <a:buNone/>
            </a:pPr>
            <a:r>
              <a:rPr lang="ru-RU" sz="3600" dirty="0"/>
              <a:t>1) не установлено событие преступления;</a:t>
            </a:r>
          </a:p>
          <a:p>
            <a:pPr marL="0" indent="0">
              <a:buNone/>
            </a:pPr>
            <a:r>
              <a:rPr lang="ru-RU" sz="3600" dirty="0"/>
              <a:t>2) подсудимый не причастен к совершению преступления;</a:t>
            </a:r>
          </a:p>
          <a:p>
            <a:pPr marL="0" indent="0">
              <a:buNone/>
            </a:pPr>
            <a:r>
              <a:rPr lang="ru-RU" sz="3600" dirty="0"/>
              <a:t>3) в деянии подсудимого отсутствует состав преступления;</a:t>
            </a:r>
          </a:p>
          <a:p>
            <a:pPr marL="0" indent="0">
              <a:buNone/>
            </a:pPr>
            <a:r>
              <a:rPr lang="ru-RU" sz="3600" dirty="0" smtClean="0"/>
              <a:t>4</a:t>
            </a:r>
            <a:r>
              <a:rPr lang="ru-RU" sz="3600" dirty="0"/>
              <a:t>) в отношении подсудимого коллегией присяжных заседателей вынесен оправдательный вердикт.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52799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22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723467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b="1" dirty="0" smtClean="0"/>
              <a:t>Обвинительный </a:t>
            </a:r>
            <a:r>
              <a:rPr lang="ru-RU" sz="3200" b="1" dirty="0"/>
              <a:t>приговор </a:t>
            </a:r>
            <a:r>
              <a:rPr lang="ru-RU" sz="3200" dirty="0"/>
              <a:t>не может быть основан на предположениях и постановляется лишь при условии, что в ходе судебного разбирательства виновность подсудимого в совершении преступления подтверждена совокупностью исследованных судом доказательств.</a:t>
            </a:r>
          </a:p>
          <a:p>
            <a:pPr marL="0" indent="0">
              <a:buNone/>
            </a:pPr>
            <a:r>
              <a:rPr lang="ru-RU" sz="3200" b="1" dirty="0" smtClean="0"/>
              <a:t>Обвинительный </a:t>
            </a:r>
            <a:r>
              <a:rPr lang="ru-RU" sz="3200" b="1" dirty="0"/>
              <a:t>приговор </a:t>
            </a:r>
            <a:r>
              <a:rPr lang="ru-RU" sz="3200" dirty="0"/>
              <a:t>постановляется:</a:t>
            </a:r>
          </a:p>
          <a:p>
            <a:r>
              <a:rPr lang="ru-RU" sz="3200" dirty="0"/>
              <a:t>1) с назначением наказания, подлежащего отбыванию осужденным;</a:t>
            </a:r>
          </a:p>
          <a:p>
            <a:r>
              <a:rPr lang="ru-RU" sz="3200" dirty="0"/>
              <a:t>2) с назначением наказания и освобождением от его отбывания;</a:t>
            </a:r>
          </a:p>
          <a:p>
            <a:r>
              <a:rPr lang="ru-RU" sz="3200" dirty="0"/>
              <a:t>3) без назначения наказания.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8810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700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Структура приговора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Вводная часть</a:t>
            </a:r>
          </a:p>
          <a:p>
            <a:r>
              <a:rPr lang="ru-RU" sz="4000" dirty="0" smtClean="0"/>
              <a:t>Описательно-мотивировочная часть</a:t>
            </a:r>
          </a:p>
          <a:p>
            <a:r>
              <a:rPr lang="ru-RU" sz="4000" dirty="0" smtClean="0"/>
              <a:t>Резолютивная часть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63776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07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2933"/>
            <a:ext cx="10515600" cy="5144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Статья 310. Провозглашение </a:t>
            </a:r>
            <a:r>
              <a:rPr lang="ru-RU" b="1" dirty="0" smtClean="0"/>
              <a:t>приговора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1. После подписания приговора суд возвращается в зал судебного заседания и председательствующий провозглашает приговор. Все присутствующие в зале судебного заседания, включая состав суда, выслушивают приговор стоя.</a:t>
            </a:r>
          </a:p>
          <a:p>
            <a:pPr marL="0" indent="0" algn="just">
              <a:buNone/>
            </a:pPr>
            <a:r>
              <a:rPr lang="ru-RU" dirty="0"/>
              <a:t>2. Если приговор изложен на языке, которым подсудимый не владеет, то переводчик переводит приговор вслух на язык, которым владеет подсудимый, синхронно с провозглашением приговора или после его провозглашения.</a:t>
            </a:r>
          </a:p>
          <a:p>
            <a:pPr marL="0" indent="0" algn="just">
              <a:buNone/>
            </a:pPr>
            <a:r>
              <a:rPr lang="ru-RU" dirty="0"/>
              <a:t>3. Если подсудимый осужден к смертной казни, то председательствующий разъясняет ему право ходатайствовать о помиловании.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731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7467"/>
            <a:ext cx="10515600" cy="527949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Статья 311. Освобождение подсудимого из-под </a:t>
            </a:r>
            <a:r>
              <a:rPr lang="ru-RU" b="1" dirty="0" smtClean="0"/>
              <a:t>стражи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Подсудимый, находящийся под стражей, подлежит немедленному освобождению в зале суда в случаях вынесения:</a:t>
            </a:r>
          </a:p>
          <a:p>
            <a:pPr marL="0" indent="0" algn="just">
              <a:buNone/>
            </a:pPr>
            <a:r>
              <a:rPr lang="ru-RU" dirty="0"/>
              <a:t>1) оправдательного приговора;</a:t>
            </a:r>
          </a:p>
          <a:p>
            <a:pPr marL="0" indent="0" algn="just">
              <a:buNone/>
            </a:pPr>
            <a:r>
              <a:rPr lang="ru-RU" dirty="0"/>
              <a:t>2) обвинительного приговора без назначения наказания;</a:t>
            </a:r>
          </a:p>
          <a:p>
            <a:pPr marL="0" indent="0" algn="just">
              <a:buNone/>
            </a:pPr>
            <a:r>
              <a:rPr lang="ru-RU" dirty="0"/>
              <a:t>3) обвинительного приговора с назначением наказания и с освобождением от его отбывания;</a:t>
            </a:r>
          </a:p>
          <a:p>
            <a:pPr marL="0" indent="0" algn="just">
              <a:buNone/>
            </a:pPr>
            <a:r>
              <a:rPr lang="ru-RU" dirty="0"/>
              <a:t>4) обвинительного приговора с назначением наказания, не связанного с лишением свободы, или наказания в виде лишения свободы условно;</a:t>
            </a:r>
          </a:p>
          <a:p>
            <a:pPr marL="0" indent="0" algn="just">
              <a:buNone/>
            </a:pPr>
            <a:r>
              <a:rPr lang="ru-RU" dirty="0"/>
              <a:t>5) обвинительного приговора с назначением наказания и с применением отсрочки его отбывания.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2893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07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9067"/>
            <a:ext cx="10515600" cy="5177896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Статья 312. Вручение копии приговора</a:t>
            </a:r>
            <a:endParaRPr lang="ru-RU" dirty="0"/>
          </a:p>
          <a:p>
            <a:pPr algn="just"/>
            <a:r>
              <a:rPr lang="ru-RU" sz="3600" dirty="0" smtClean="0"/>
              <a:t>В </a:t>
            </a:r>
            <a:r>
              <a:rPr lang="ru-RU" sz="3600" dirty="0"/>
              <a:t>течение </a:t>
            </a:r>
            <a:r>
              <a:rPr lang="ru-RU" sz="3600" b="1" dirty="0"/>
              <a:t>5 суток </a:t>
            </a:r>
            <a:r>
              <a:rPr lang="ru-RU" sz="3600" dirty="0"/>
              <a:t>со дня провозглашения приговора его копии вручаются осужденному или оправданному, его защитнику и обвинителю</a:t>
            </a:r>
            <a:r>
              <a:rPr lang="ru-RU" sz="3600" dirty="0" smtClean="0"/>
              <a:t>.</a:t>
            </a:r>
          </a:p>
          <a:p>
            <a:pPr algn="just"/>
            <a:r>
              <a:rPr lang="ru-RU" sz="3600" dirty="0" smtClean="0"/>
              <a:t> </a:t>
            </a:r>
            <a:r>
              <a:rPr lang="ru-RU" sz="3600" dirty="0"/>
              <a:t>В тот же срок копии приговора могут быть вручены потерпевшему, гражданскому истцу, гражданскому ответчику и их представителям при наличии ходатайства указанных лиц.</a:t>
            </a: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3873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6007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Назначение </a:t>
            </a:r>
            <a:r>
              <a:rPr lang="ru-RU" dirty="0"/>
              <a:t>судебного заседания может осуществляется в двух </a:t>
            </a:r>
            <a:r>
              <a:rPr lang="ru-RU" dirty="0" smtClean="0"/>
              <a:t>формах: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1) в общем порядке (без предварительного слушания);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) в форме </a:t>
            </a:r>
            <a:r>
              <a:rPr lang="ru-RU" dirty="0" smtClean="0"/>
              <a:t>предварительного слушания</a:t>
            </a:r>
          </a:p>
          <a:p>
            <a:pPr marL="0" indent="0">
              <a:buNone/>
            </a:pPr>
            <a:r>
              <a:rPr lang="ru-RU" dirty="0"/>
              <a:t>По поступившему уголовному делу судья принимает одно из следующих </a:t>
            </a:r>
            <a:r>
              <a:rPr lang="ru-RU" b="1" dirty="0"/>
              <a:t>решений</a:t>
            </a:r>
            <a:r>
              <a:rPr lang="ru-RU" dirty="0"/>
              <a:t> (ст. 227 УПК РФ):</a:t>
            </a:r>
          </a:p>
          <a:p>
            <a:pPr marL="0" indent="0">
              <a:buNone/>
            </a:pPr>
            <a:r>
              <a:rPr lang="ru-RU" dirty="0"/>
              <a:t>1) о направлении уголовного дела по подсудности;</a:t>
            </a:r>
          </a:p>
          <a:p>
            <a:pPr marL="0" indent="0">
              <a:buNone/>
            </a:pPr>
            <a:r>
              <a:rPr lang="ru-RU" dirty="0"/>
              <a:t>2) о назначении предварительного слушания;</a:t>
            </a:r>
          </a:p>
          <a:p>
            <a:pPr marL="0" indent="0">
              <a:buNone/>
            </a:pPr>
            <a:r>
              <a:rPr lang="ru-RU" dirty="0"/>
              <a:t>3) о назначении судебного заседания.</a:t>
            </a:r>
          </a:p>
          <a:p>
            <a:pPr marL="0" indent="0">
              <a:buNone/>
            </a:pPr>
            <a:r>
              <a:rPr lang="ru-RU" dirty="0"/>
              <a:t>Решение судьи оформляется </a:t>
            </a:r>
            <a:r>
              <a:rPr lang="ru-RU" b="1" dirty="0"/>
              <a:t>постановлением</a:t>
            </a:r>
            <a:r>
              <a:rPr lang="ru-RU" dirty="0"/>
              <a:t> (не позднее 30 суток со дня поступления уголовного дела в суд), в котором указываются:</a:t>
            </a:r>
          </a:p>
          <a:p>
            <a:pPr marL="0" indent="0">
              <a:buNone/>
            </a:pPr>
            <a:r>
              <a:rPr lang="ru-RU" dirty="0"/>
              <a:t>1) дата и место вынесения постановления;</a:t>
            </a:r>
          </a:p>
          <a:p>
            <a:pPr marL="0" indent="0">
              <a:buNone/>
            </a:pPr>
            <a:r>
              <a:rPr lang="ru-RU" dirty="0"/>
              <a:t>2) наименование суда, фамилия и инициалы судьи, вынесшего постановление;</a:t>
            </a:r>
          </a:p>
          <a:p>
            <a:pPr marL="0" indent="0">
              <a:buNone/>
            </a:pPr>
            <a:r>
              <a:rPr lang="ru-RU" dirty="0"/>
              <a:t>3) основания принятого решения.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5112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300" y="301625"/>
            <a:ext cx="10515600" cy="43497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Вопросы, подлежащие выяснению по поступившему в суд уголовному </a:t>
            </a:r>
            <a:r>
              <a:rPr lang="ru-RU" sz="2400" b="1" dirty="0" smtClean="0"/>
              <a:t>делу (ст.228 УПК)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715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По </a:t>
            </a:r>
            <a:r>
              <a:rPr lang="ru-RU" dirty="0"/>
              <a:t>поступившему в суд уголовному делу судья должен выяснить в отношении каждого из обвиняемых следующее:</a:t>
            </a:r>
          </a:p>
          <a:p>
            <a:pPr marL="0" indent="0" algn="just">
              <a:buNone/>
            </a:pPr>
            <a:r>
              <a:rPr lang="ru-RU" dirty="0"/>
              <a:t>1) подсудно ли уголовное дело данному суду;</a:t>
            </a:r>
          </a:p>
          <a:p>
            <a:pPr marL="0" indent="0" algn="just">
              <a:buNone/>
            </a:pPr>
            <a:r>
              <a:rPr lang="ru-RU" dirty="0"/>
              <a:t>2) вручены ли копии обвинительного заключения или обвинительного акта;</a:t>
            </a:r>
          </a:p>
          <a:p>
            <a:pPr marL="0" indent="0" algn="just">
              <a:buNone/>
            </a:pPr>
            <a:r>
              <a:rPr lang="ru-RU" dirty="0"/>
              <a:t>3) подлежит ли избранию, отмене или изменению мера </a:t>
            </a:r>
            <a:r>
              <a:rPr lang="ru-RU" dirty="0" smtClean="0"/>
              <a:t>пресечения</a:t>
            </a:r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) подлежат ли удовлетворению заявленные ходатайства и поданные жалобы;</a:t>
            </a:r>
          </a:p>
          <a:p>
            <a:pPr marL="0" indent="0" algn="just">
              <a:buNone/>
            </a:pPr>
            <a:r>
              <a:rPr lang="ru-RU" dirty="0"/>
              <a:t>4.1) приняты ли меры по обеспечению исполнения наказания в виде штрафа;</a:t>
            </a:r>
          </a:p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) приняты ли меры по обеспечению возмещения вреда, причиненного преступлением, или возможной конфискации имущества, а также подлежит ли продлению срок ареста, наложенного на имущество,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6</a:t>
            </a:r>
            <a:r>
              <a:rPr lang="ru-RU" dirty="0"/>
              <a:t>) имеются ли основания проведения предварительного слушания, предусмотренные частью второй статьи 229 настоящего Кодекса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50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68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Основания </a:t>
            </a:r>
            <a:r>
              <a:rPr lang="ru-RU" sz="2800" b="1" dirty="0"/>
              <a:t>проведения предварительного </a:t>
            </a:r>
            <a:r>
              <a:rPr lang="ru-RU" sz="2800" b="1" dirty="0" smtClean="0"/>
              <a:t>слушания (ст.229 УПК РФ)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100"/>
            <a:ext cx="10515600" cy="5638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 smtClean="0"/>
              <a:t>Предварительное </a:t>
            </a:r>
            <a:r>
              <a:rPr lang="ru-RU" sz="8000" b="1" dirty="0"/>
              <a:t>слушание проводится</a:t>
            </a:r>
            <a:r>
              <a:rPr lang="ru-RU" sz="8000" b="1" dirty="0" smtClean="0"/>
              <a:t>:</a:t>
            </a:r>
            <a:endParaRPr lang="ru-RU" sz="8000" b="1" dirty="0"/>
          </a:p>
          <a:p>
            <a:pPr algn="just"/>
            <a:r>
              <a:rPr lang="ru-RU" sz="9600" dirty="0"/>
              <a:t>1) при наличии ходатайства стороны об исключении доказательства, заявленного в соответствии с частью третьей настоящей статьи;</a:t>
            </a:r>
          </a:p>
          <a:p>
            <a:pPr algn="just"/>
            <a:r>
              <a:rPr lang="ru-RU" sz="9600" dirty="0"/>
              <a:t>2) при наличии основания для возвращения уголовного дела прокурору в случаях, предусмотренных статьей 237 настоящего Кодекса;</a:t>
            </a:r>
          </a:p>
          <a:p>
            <a:pPr algn="just"/>
            <a:r>
              <a:rPr lang="ru-RU" sz="9600" dirty="0"/>
              <a:t>3) при наличии основания для приостановления или прекращения уголовного </a:t>
            </a:r>
            <a:r>
              <a:rPr lang="ru-RU" sz="9600" dirty="0" smtClean="0"/>
              <a:t>дела;</a:t>
            </a:r>
          </a:p>
          <a:p>
            <a:pPr algn="just"/>
            <a:r>
              <a:rPr lang="ru-RU" sz="9600" dirty="0" smtClean="0"/>
              <a:t>4.1</a:t>
            </a:r>
            <a:r>
              <a:rPr lang="ru-RU" sz="9600" dirty="0"/>
              <a:t>) при наличии ходатайства стороны о проведении судебного разбирательства в порядке, предусмотренном частью пятой статьи 247 настоящего </a:t>
            </a:r>
            <a:r>
              <a:rPr lang="ru-RU" sz="9600" dirty="0" smtClean="0"/>
              <a:t>Кодекса;</a:t>
            </a:r>
          </a:p>
          <a:p>
            <a:pPr algn="just"/>
            <a:r>
              <a:rPr lang="ru-RU" sz="9600" dirty="0" smtClean="0"/>
              <a:t>5</a:t>
            </a:r>
            <a:r>
              <a:rPr lang="ru-RU" sz="9600" dirty="0"/>
              <a:t>) для решения вопроса о рассмотрении уголовного дела судом с участием присяжных заседателей;</a:t>
            </a:r>
          </a:p>
          <a:p>
            <a:pPr algn="just"/>
            <a:r>
              <a:rPr lang="ru-RU" sz="9600" dirty="0"/>
              <a:t>6) при наличии не вступившего в законную силу приговора, предусматривающего условное осуждение лица, в отношении которого в суд поступило уголовное дело, за ранее совершенное им </a:t>
            </a:r>
            <a:r>
              <a:rPr lang="ru-RU" sz="9600" dirty="0" smtClean="0"/>
              <a:t>преступление;</a:t>
            </a:r>
          </a:p>
          <a:p>
            <a:pPr algn="just"/>
            <a:r>
              <a:rPr lang="ru-RU" sz="9600" dirty="0" smtClean="0"/>
              <a:t>7</a:t>
            </a:r>
            <a:r>
              <a:rPr lang="ru-RU" sz="9600" dirty="0"/>
              <a:t>) при наличии основания для выделения уголовного дела;</a:t>
            </a:r>
          </a:p>
          <a:p>
            <a:pPr algn="just"/>
            <a:r>
              <a:rPr lang="ru-RU" sz="9600" dirty="0" smtClean="0"/>
              <a:t>8</a:t>
            </a:r>
            <a:r>
              <a:rPr lang="ru-RU" sz="9600" dirty="0"/>
              <a:t>) при наличии ходатайства стороны о соединении уголовных дел в случаях, предусмотренных настоящим Кодексом</a:t>
            </a:r>
            <a:r>
              <a:rPr lang="ru-RU" sz="9600" dirty="0" smtClean="0"/>
              <a:t>.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70119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931333"/>
            <a:ext cx="10744200" cy="56049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Постановление </a:t>
            </a:r>
            <a:r>
              <a:rPr lang="ru-RU" b="1" dirty="0"/>
              <a:t>о назначении судебного заседания </a:t>
            </a:r>
            <a:r>
              <a:rPr lang="ru-RU" dirty="0"/>
              <a:t>без проведения предварительного </a:t>
            </a:r>
            <a:r>
              <a:rPr lang="ru-RU" dirty="0" smtClean="0"/>
              <a:t>слушания должно содержать вопросы:</a:t>
            </a:r>
          </a:p>
          <a:p>
            <a:r>
              <a:rPr lang="ru-RU" dirty="0"/>
              <a:t>о месте, дате и времени судебного заседания;</a:t>
            </a:r>
          </a:p>
          <a:p>
            <a:r>
              <a:rPr lang="ru-RU" dirty="0" smtClean="0"/>
              <a:t>о </a:t>
            </a:r>
            <a:r>
              <a:rPr lang="ru-RU" dirty="0"/>
              <a:t>рассмотрении уголовного дела судьей единолично или судом коллегиально;</a:t>
            </a:r>
          </a:p>
          <a:p>
            <a:r>
              <a:rPr lang="ru-RU" dirty="0" smtClean="0"/>
              <a:t>о </a:t>
            </a:r>
            <a:r>
              <a:rPr lang="ru-RU" dirty="0"/>
              <a:t>назначении защитника в случаях, предусмотренных пунктами 2 - 7 части первой статьи 51 </a:t>
            </a:r>
            <a:r>
              <a:rPr lang="ru-RU" dirty="0" smtClean="0"/>
              <a:t>УПК РФ;</a:t>
            </a:r>
            <a:endParaRPr lang="ru-RU" dirty="0"/>
          </a:p>
          <a:p>
            <a:r>
              <a:rPr lang="ru-RU" dirty="0" smtClean="0"/>
              <a:t>о </a:t>
            </a:r>
            <a:r>
              <a:rPr lang="ru-RU" dirty="0"/>
              <a:t>вызове в судебное заседание лиц по спискам, представленным сторонами;</a:t>
            </a:r>
          </a:p>
          <a:p>
            <a:r>
              <a:rPr lang="ru-RU" dirty="0" smtClean="0"/>
              <a:t>о </a:t>
            </a:r>
            <a:r>
              <a:rPr lang="ru-RU" dirty="0"/>
              <a:t>рассмотрении уголовного дела в закрытом судебном заседании в случаях, предусмотренных статьей 241 </a:t>
            </a:r>
            <a:r>
              <a:rPr lang="ru-RU" dirty="0" smtClean="0"/>
              <a:t>УПК РФ;</a:t>
            </a:r>
            <a:endParaRPr lang="ru-RU" dirty="0"/>
          </a:p>
          <a:p>
            <a:r>
              <a:rPr lang="ru-RU" dirty="0" smtClean="0"/>
              <a:t>о </a:t>
            </a:r>
            <a:r>
              <a:rPr lang="ru-RU" dirty="0"/>
              <a:t>мере </a:t>
            </a:r>
            <a:r>
              <a:rPr lang="ru-RU" dirty="0" smtClean="0"/>
              <a:t>пресечения. 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36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100"/>
            <a:ext cx="10515600" cy="524986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После назначения судебного заседания подсудимый </a:t>
            </a:r>
            <a:r>
              <a:rPr lang="ru-RU" sz="3600" b="1" dirty="0"/>
              <a:t>не вправе заявлять ходатайства:</a:t>
            </a:r>
          </a:p>
          <a:p>
            <a:r>
              <a:rPr lang="ru-RU" sz="3600" dirty="0"/>
              <a:t>1) о рассмотрении уголовного дела судом с участием присяжных заседателей;</a:t>
            </a:r>
          </a:p>
          <a:p>
            <a:r>
              <a:rPr lang="ru-RU" sz="3600" dirty="0"/>
              <a:t>2) о проведении предварительного слушания;</a:t>
            </a:r>
          </a:p>
          <a:p>
            <a:r>
              <a:rPr lang="ru-RU" sz="3600" dirty="0"/>
              <a:t>3) о рассмотрении уголовного дела коллегией из трех судей.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26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942"/>
          </a:xfrm>
        </p:spPr>
        <p:txBody>
          <a:bodyPr>
            <a:noAutofit/>
          </a:bodyPr>
          <a:lstStyle/>
          <a:p>
            <a:pPr lvl="0" algn="ctr">
              <a:spcBef>
                <a:spcPts val="1000"/>
              </a:spcBef>
            </a:pPr>
            <a:r>
              <a:rPr lang="ru-RU" sz="36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Срок начала разбирательства в судебном заседании (ст. 233 УПК)</a:t>
            </a:r>
            <a: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646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1</a:t>
            </a:r>
            <a:r>
              <a:rPr lang="ru-RU" sz="3200" dirty="0"/>
              <a:t>. Рассмотрение уголовного дела в судебном заседании должно быть начато </a:t>
            </a:r>
            <a:r>
              <a:rPr lang="ru-RU" sz="3200" b="1" dirty="0"/>
              <a:t>не позднее 14 суток </a:t>
            </a:r>
            <a:r>
              <a:rPr lang="ru-RU" sz="3200" dirty="0"/>
              <a:t>со дня вынесения судьей постановления о назначении судебного заседания, а по уголовным делам, рассматриваемым судом с участием присяжных заседателей, - </a:t>
            </a:r>
            <a:r>
              <a:rPr lang="ru-RU" sz="3200" b="1" dirty="0"/>
              <a:t>не позднее 30 суток</a:t>
            </a:r>
            <a:r>
              <a:rPr lang="ru-RU" sz="3200" dirty="0"/>
              <a:t>.</a:t>
            </a:r>
          </a:p>
          <a:p>
            <a:pPr marL="0" indent="0" algn="just">
              <a:buNone/>
            </a:pPr>
            <a:r>
              <a:rPr lang="ru-RU" sz="3200" dirty="0"/>
              <a:t>2. Рассмотрение уголовного дела в судебном заседании </a:t>
            </a:r>
            <a:r>
              <a:rPr lang="ru-RU" sz="3200" b="1" dirty="0"/>
              <a:t>не может быть начато ранее 7 суток </a:t>
            </a:r>
            <a:r>
              <a:rPr lang="ru-RU" sz="3200" dirty="0"/>
              <a:t>со дня вручения обвиняемому копии обвинительного заключения или обвинительного акта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3901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2. Понятие и сущность судебного разбирательства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7277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Особенности </a:t>
            </a:r>
            <a:r>
              <a:rPr lang="ru-RU" b="1" dirty="0"/>
              <a:t>стадии «судебное разбирательство</a:t>
            </a:r>
            <a:r>
              <a:rPr lang="ru-RU" b="1" dirty="0" smtClean="0"/>
              <a:t>»:</a:t>
            </a:r>
          </a:p>
          <a:p>
            <a:pPr marL="514350" indent="-514350">
              <a:buAutoNum type="arabicPeriod"/>
            </a:pPr>
            <a:r>
              <a:rPr lang="ru-RU" i="1" dirty="0" smtClean="0"/>
              <a:t>Задача </a:t>
            </a:r>
            <a:r>
              <a:rPr lang="ru-RU" dirty="0"/>
              <a:t>— разрешение вопроса о виновности или невиновности </a:t>
            </a:r>
            <a:r>
              <a:rPr lang="ru-RU" dirty="0" smtClean="0"/>
              <a:t>подсудимого </a:t>
            </a:r>
            <a:r>
              <a:rPr lang="ru-RU" dirty="0"/>
              <a:t>и о мере его ответственности в случае признания виновным.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 </a:t>
            </a:r>
            <a:r>
              <a:rPr lang="ru-RU" i="1" dirty="0"/>
              <a:t>Метод решения </a:t>
            </a:r>
            <a:r>
              <a:rPr lang="ru-RU" dirty="0"/>
              <a:t>— судебное разбирательство в форме открытого или </a:t>
            </a:r>
            <a:r>
              <a:rPr lang="ru-RU" dirty="0" smtClean="0"/>
              <a:t>закрытого </a:t>
            </a:r>
            <a:r>
              <a:rPr lang="ru-RU" dirty="0"/>
              <a:t>судебного заседания.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i="1" dirty="0" smtClean="0"/>
              <a:t>Круг </a:t>
            </a:r>
            <a:r>
              <a:rPr lang="ru-RU" i="1" dirty="0"/>
              <a:t>участников </a:t>
            </a:r>
            <a:r>
              <a:rPr lang="ru-RU" dirty="0"/>
              <a:t>— представители всех пяти видов участников уголовного судопроизводства. Есть участники, которые действуют только в данной </a:t>
            </a:r>
            <a:r>
              <a:rPr lang="ru-RU" dirty="0" smtClean="0"/>
              <a:t>стадии </a:t>
            </a:r>
            <a:r>
              <a:rPr lang="ru-RU" dirty="0"/>
              <a:t>(присяжный заседатель, секретарь судебного заседания и др.).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i="1" dirty="0" smtClean="0"/>
              <a:t>Структура </a:t>
            </a:r>
            <a:r>
              <a:rPr lang="ru-RU" i="1" dirty="0"/>
              <a:t>стадии </a:t>
            </a:r>
            <a:r>
              <a:rPr lang="ru-RU" dirty="0"/>
              <a:t>— началом стадии является открытие судебного </a:t>
            </a:r>
            <a:r>
              <a:rPr lang="ru-RU" dirty="0" smtClean="0"/>
              <a:t>заседания </a:t>
            </a:r>
            <a:r>
              <a:rPr lang="ru-RU" dirty="0"/>
              <a:t>председательствующим. При этом </a:t>
            </a:r>
            <a:r>
              <a:rPr lang="ru-RU" dirty="0" smtClean="0"/>
              <a:t>никакой процессуальный </a:t>
            </a:r>
            <a:r>
              <a:rPr lang="ru-RU" dirty="0"/>
              <a:t>документ не составляется. Председательствующий устно объявляет об открытии </a:t>
            </a:r>
            <a:r>
              <a:rPr lang="ru-RU" dirty="0" smtClean="0"/>
              <a:t>судебного </a:t>
            </a:r>
            <a:r>
              <a:rPr lang="ru-RU" dirty="0"/>
              <a:t>заседания, что отмечается в протоколе судебного заседания. Стадия заканчивается вынесением приговора или постановления о прекращении </a:t>
            </a:r>
            <a:r>
              <a:rPr lang="ru-RU" dirty="0" smtClean="0"/>
              <a:t>дела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0071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2088</Words>
  <Application>Microsoft Office PowerPoint</Application>
  <PresentationFormat>Произвольный</PresentationFormat>
  <Paragraphs>156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 </vt:lpstr>
      <vt:lpstr>Назначение судебного заседания</vt:lpstr>
      <vt:lpstr>Презентация PowerPoint</vt:lpstr>
      <vt:lpstr>Вопросы, подлежащие выяснению по поступившему в суд уголовному делу (ст.228 УПК) </vt:lpstr>
      <vt:lpstr>Основания проведения предварительного слушания (ст.229 УПК РФ)</vt:lpstr>
      <vt:lpstr>Презентация PowerPoint</vt:lpstr>
      <vt:lpstr>Презентация PowerPoint</vt:lpstr>
      <vt:lpstr>Срок начала разбирательства в судебном заседании (ст. 233 УПК) </vt:lpstr>
      <vt:lpstr>2. Понятие и сущность судебного разбирательства</vt:lpstr>
      <vt:lpstr>Общие условия судебного разбирательства (гл. 35 УПК РФ) </vt:lpstr>
      <vt:lpstr>Закрытое судебное разбирательство допускается в случаях (ст. 241 УПК РФ):</vt:lpstr>
      <vt:lpstr>Презентация PowerPoint</vt:lpstr>
      <vt:lpstr>Пределы судебного разбирательства (ст. 252 УПК РФ)</vt:lpstr>
      <vt:lpstr>Порядок судебного разбирательства </vt:lpstr>
      <vt:lpstr>Подготовительная часть</vt:lpstr>
      <vt:lpstr>Судебное следствие</vt:lpstr>
      <vt:lpstr>Начало судебного следствия (ст. 273 УПК РФ) </vt:lpstr>
      <vt:lpstr>Порядок исследования доказательств (ст. 274 УПК РФ) </vt:lpstr>
      <vt:lpstr>Прения сторон, обмен репликами и последнее слово подсудимого </vt:lpstr>
      <vt:lpstr>Презентация PowerPoint</vt:lpstr>
      <vt:lpstr>Презентация PowerPoint</vt:lpstr>
      <vt:lpstr>ПОСТАНОВЛЕНИЕ ПРИГОВОРА </vt:lpstr>
      <vt:lpstr>Презентация PowerPoint</vt:lpstr>
      <vt:lpstr>Виды приговоров</vt:lpstr>
      <vt:lpstr>Презентация PowerPoint</vt:lpstr>
      <vt:lpstr>Структура приговора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Судебное производство</dc:title>
  <dc:creator>admin</dc:creator>
  <cp:lastModifiedBy>пользователь</cp:lastModifiedBy>
  <cp:revision>22</cp:revision>
  <dcterms:created xsi:type="dcterms:W3CDTF">2018-11-26T09:24:31Z</dcterms:created>
  <dcterms:modified xsi:type="dcterms:W3CDTF">2018-12-05T06:15:13Z</dcterms:modified>
</cp:coreProperties>
</file>